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3366FF"/>
    <a:srgbClr val="00005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5C39F-CCE6-4522-B5DA-E349918C563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F7F54-6834-44C5-98E5-056D3AD111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F678-194D-4CE3-A30D-560C545F67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4D834-D0C2-4131-AF05-3F3BD388E5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8343-28C8-4D0E-AF43-04069633C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AE266-C751-4388-8F33-CD3FB9FC2DC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A3248-751C-4D53-9D18-4ED535DAF7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ADC94-7656-4197-92A4-29E61520DF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29FA-3CCB-4242-861B-474E95F62E0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962A-87F0-42FF-AC43-610585E602C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9C11-25B0-4573-B573-6A28D1E759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671E05-BFD9-44E2-9156-17B4AAFD90DE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p.minjust.gov.u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0ahUKEwjy5unh3LTLAhUFkiwKHSmpC3EQjRwIBw&amp;url=http://poradumo.com.ua/249504-i-76/&amp;psig=AFQjCNFmiojmASloctVZUFRCVEJ1m-4BQw&amp;ust=14576513751272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p-zel.ru/sdacha-buhgalterskoy-otchetnost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nc.tstu.ru/auditib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p-zel.ru/yurist-po-nedvizhimost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uact=8&amp;ved=0ahUKEwiDyeL_2LTLAhWBKiwKHUFQBykQjRwIBw&amp;url=http://sumki.vdsi.ru/chelovechki.html&amp;psig=AFQjCNGqFj2DdxiSTkGNcZjtRUYuydukjg&amp;ust=14576503636516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428596" y="1455727"/>
            <a:ext cx="5143536" cy="1758959"/>
          </a:xfrm>
          <a:noFill/>
          <a:ln/>
        </p:spPr>
        <p:txBody>
          <a:bodyPr/>
          <a:lstStyle/>
          <a:p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Об’єднання співвласників багатоквартирного будинку (ОСББ)</a:t>
            </a:r>
            <a:endParaRPr lang="uk-U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6929454" y="6165893"/>
            <a:ext cx="2214546" cy="7143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s-ES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2918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Де знайти інформацію про співвласників?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06" y="3674700"/>
            <a:ext cx="3071802" cy="2826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06" y="2143116"/>
            <a:ext cx="89297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Одержання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інформації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житлових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marL="457200" indent="-457200">
              <a:buAutoNum type="arabicParenR"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Інформація з Державного реєстру речових прав на нерухоме майно (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держ.реєстратор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нотаріус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кабінет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електронних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сервісів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: 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hlinkClick r:id="rId3"/>
              </a:rPr>
              <a:t>https://kap.minjust.gov.ua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3)  Бюро технічної інвентаризації 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(до 01.01.2013 року)</a:t>
            </a:r>
            <a:endParaRPr lang="uk-UA" sz="280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8" y="500042"/>
            <a:ext cx="8229600" cy="981075"/>
          </a:xfrm>
        </p:spPr>
        <p:txBody>
          <a:bodyPr/>
          <a:lstStyle/>
          <a:p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Повідомлення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про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</a:t>
            </a:r>
            <a:r>
              <a:rPr lang="ru-RU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40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зборів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978778"/>
            <a:ext cx="8929718" cy="36933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про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направляється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ініціативною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групою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не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менше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ніж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за 14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днів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до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дати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направляється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письмовій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форм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вручається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кожному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співвласнику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під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розписку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шляхом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поштового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відправлення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(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рекомендованим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листом).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b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У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повідомленні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про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зазначається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чиєї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ініціативи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скликаються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збори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місце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час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проект порядку денного.</a:t>
            </a:r>
            <a:endParaRPr lang="uk-UA" sz="2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rc_mi" descr="http://poradumo.com.ua/wp-content/uploads/2016/01/28032549241b2e4421a13e4593782733.jpg">
            <a:hlinkClick r:id="rId2"/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6" y="5286388"/>
            <a:ext cx="2643174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285728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 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64" y="4357694"/>
            <a:ext cx="4539038" cy="2380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1448725"/>
            <a:ext cx="864399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Засідання зборів веде Голова зборів, який обирається більшістю голосів присутніх співвласників або їх представників. Фіксує дані у протоколі секретар зборів.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На установчих зборах необхідно організувати підрахунок голосів. Для цього із числа співвласників або їх представників можна обрати лічильну комісію.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71480"/>
            <a:ext cx="5786446" cy="928694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Порядок денний </a:t>
            </a:r>
            <a:b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</a:br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64038"/>
            <a:ext cx="650085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Прийняття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про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Затвердження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назви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ОСББ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його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місцезнаходження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Затвердження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статуту ОСББ;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Обрання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правління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ревізійної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комісії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•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Обрання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уповноваженої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особи для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подання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документів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реєстрацію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214554"/>
            <a:ext cx="2786082" cy="4039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57166"/>
            <a:ext cx="8229600" cy="739757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Розрахунок голосів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1322848"/>
            <a:ext cx="885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Кожний співвласник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(його представник) під час голосування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має кількість  голосів, пропорційну до частки загальної площі квартири або  нежитлового  приміщення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співвласника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 загальній площі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всіх квартир  та нежитлових приміщень, розташованих у багатоквартирному будинку.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" t="17108" r="2897" b="4767"/>
          <a:stretch>
            <a:fillRect/>
          </a:stretch>
        </p:blipFill>
        <p:spPr bwMode="auto">
          <a:xfrm>
            <a:off x="4834892" y="3500438"/>
            <a:ext cx="4452016" cy="300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844" y="3929066"/>
            <a:ext cx="48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вважається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прийнятим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за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нього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проголосувало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половини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загальної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кількості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усіх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6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88979"/>
            <a:ext cx="8462992" cy="1025509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Виняток при розрахунку голосів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997838"/>
            <a:ext cx="70009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Якщо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одна  особа  є  власником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квартир  (квартири)  та/або  нежитлових  приміщень,  загальна  площа яких становить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 як 50 відсотків  загальної  площі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всіх  квартир та нежитлових приміщень  багатоквартирного будинку,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кожний співвласник на установчих зборах  має  один  голос 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незалежно  від  кількості  та  площі квартир або  нежитлових приміщень, що перебувають у його власності.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rc_mi" descr="http://dp-zel.ru/wp-content/uploads/2014/03/3d-chelovechek-58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14700"/>
          <a:stretch>
            <a:fillRect/>
          </a:stretch>
        </p:blipFill>
        <p:spPr bwMode="auto">
          <a:xfrm>
            <a:off x="7072330" y="2214554"/>
            <a:ext cx="2071670" cy="3982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9"/>
            <a:ext cx="9144000" cy="500065"/>
          </a:xfrm>
        </p:spPr>
        <p:txBody>
          <a:bodyPr/>
          <a:lstStyle/>
          <a:p>
            <a:r>
              <a:rPr lang="uk-UA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Письмове опитування  співвласників</a:t>
            </a:r>
            <a:endParaRPr lang="uk-UA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1357298"/>
            <a:ext cx="7000892" cy="521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в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результаті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для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прийняття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не   набрано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кількості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"за"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"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", проводиться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письмове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опитування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не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голосували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зборах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Письмове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опитування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проводиться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протягом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15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календарних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днів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дати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Якщо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протягом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зазначеного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строку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необхідну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кількість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"за" не набрано,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вважається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неприйнятим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7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irc_mi" descr="http://runc.tstu.ru/img/price/auditib.jpg">
            <a:hlinkClick r:id="rId2"/>
          </p:cNvPr>
          <p:cNvPicPr/>
          <p:nvPr/>
        </p:nvPicPr>
        <p:blipFill>
          <a:blip r:embed="rId3" cstate="print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r="17104"/>
          <a:stretch>
            <a:fillRect/>
          </a:stretch>
        </p:blipFill>
        <p:spPr bwMode="auto">
          <a:xfrm>
            <a:off x="7072330" y="1928802"/>
            <a:ext cx="221457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0042"/>
            <a:ext cx="7820050" cy="981075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Прийняття рішення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1789255"/>
            <a:ext cx="6429388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Рішення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приймається  шляхом  поіменного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голосування. Під час підрахунку  голосів  враховуються  і голоси, подані співвласниками  під  час  проведення  установчих  зборів, і голоси, подані під час  письмового  опитування. 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Рішення  оформляється  особистим підписом  кожного,  хто проголосував, із зазначенням результату голосування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("за" чи "проти").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  <p:pic>
        <p:nvPicPr>
          <p:cNvPr id="6" name="irc_mi" descr="http://dp-zel.ru/wp-content/uploads/2014/02/shutterstock_94053265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71612"/>
            <a:ext cx="3000364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071570"/>
          </a:xfrm>
        </p:spPr>
        <p:txBody>
          <a:bodyPr/>
          <a:lstStyle/>
          <a:p>
            <a:r>
              <a:rPr lang="uk-UA" sz="40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Особливості голосування у разі створення ОСББ у кількох будинках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6" y="2165986"/>
            <a:ext cx="87868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У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разі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власниками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квартир  та/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у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двох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щодо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створення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такого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проводиться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кожним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будинком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окремо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  	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Результати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голосування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визначаються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окремо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для кожного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багатоквартирного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19099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Державна реєстрація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19274"/>
            <a:ext cx="885828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Моментом, із якого ОСББ уважається створеним, є не прийняття рішення установчими зборами про створення ОСББ, а державна реєстрація об’єднання. Тому державна реєстрація юридичної особи є останнім етапом у процедурі створення ОСББ.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Процедура державної реєстрації ОСББ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є аналогічною державній реєстрації юридичних осіб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Здійснюється відповідно до Закону України «Про державну реєстрацію юридичних осіб та фізичних осіб - підприємців».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519099"/>
            <a:ext cx="6657964" cy="981075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Правове регулювання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9076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Конституція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Цивільний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кодекс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16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січня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2003 року № 435-IV);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Tx/>
              <a:buChar char="-"/>
              <a:tabLst/>
            </a:pP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Закон України 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«Про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особливості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здійснення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права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власност</a:t>
            </a: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багатоквартирному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» 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14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травня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2015 року №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№ 417-VIII</a:t>
            </a:r>
            <a:r>
              <a:rPr lang="uk-UA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);</a:t>
            </a:r>
            <a:endParaRPr lang="en-US" sz="2900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Tx/>
              <a:buChar char="-"/>
              <a:tabLst/>
            </a:pP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Закон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України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«Про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багатоквартирного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».(</a:t>
            </a:r>
            <a:r>
              <a:rPr lang="ru-RU" sz="29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від</a:t>
            </a: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29 листопада 2001 року N 2866-III). </a:t>
            </a:r>
            <a:endParaRPr lang="en-US" sz="2900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500042"/>
            <a:ext cx="8786842" cy="614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проведення державної реєстрації ОСББ як юридичної особи вповноваженій установчими зборами особі необхідно подати реєстратору такі документи: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ЗАЯВУ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державну реєстрацію створення юридичної особи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(заповнюється 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машинодруком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або від руки друкованими літерами).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2)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Статут (1 примірник).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 установчих зборів.</a:t>
            </a:r>
          </a:p>
          <a:p>
            <a:pPr algn="just" fontAlgn="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що засвідчує повноваження </a:t>
            </a:r>
            <a:r>
              <a:rPr lang="uk-UA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(довіреність, доручення тощо)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якщо документи подаються представником.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Відповідальність за достовірність відомостей, наведених у поданих документах, покладається на власників житлових (нежитлових) приміщень і заявника.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Указані документи можуть подаватися державному реєстратору як особисто, так і шляхом їх надсилання поштовим відправленням з описом вкладення.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9165"/>
            <a:ext cx="5857884" cy="981075"/>
          </a:xfrm>
        </p:spPr>
        <p:txBody>
          <a:bodyPr/>
          <a:lstStyle/>
          <a:p>
            <a:r>
              <a:rPr lang="uk-UA" sz="48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Наступні кроки: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11897" b="3496"/>
          <a:stretch>
            <a:fillRect/>
          </a:stretch>
        </p:blipFill>
        <p:spPr bwMode="auto">
          <a:xfrm>
            <a:off x="6500826" y="2071678"/>
            <a:ext cx="2714644" cy="429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2369457"/>
            <a:ext cx="6357982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включення до реєстру неприбуткових організацій та установ;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виготовлення печатки та штампів;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buFont typeface="Wingdings" pitchFamily="2" charset="2"/>
              <a:buChar char="ü"/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відкриття банківського рахунку.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662239"/>
            <a:ext cx="7000924" cy="1266827"/>
          </a:xfrm>
        </p:spPr>
        <p:txBody>
          <a:bodyPr/>
          <a:lstStyle/>
          <a:p>
            <a:r>
              <a:rPr lang="uk-UA" sz="7200" b="1" i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Дякую за увагу!</a:t>
            </a:r>
            <a:endParaRPr lang="uk-UA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66" y="661975"/>
            <a:ext cx="8229600" cy="766761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Що таке ОСББ ?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2" y="1643050"/>
            <a:ext cx="857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  співвласників  багатоквартирного  будинку –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юридична особа, створена власниками квартир та/або нежитлових   приміщень багатоквартирного  будинку  для  сприяння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використанню  їхнього  власного  майна  та управління, утримання і використання спільного майна.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607118"/>
            <a:ext cx="4572032" cy="308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519099"/>
            <a:ext cx="9144064" cy="981075"/>
          </a:xfrm>
        </p:spPr>
        <p:txBody>
          <a:bodyPr/>
          <a:lstStyle/>
          <a:p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41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ОСББ та </a:t>
            </a:r>
            <a:r>
              <a:rPr lang="ru-RU" sz="41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41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статус</a:t>
            </a:r>
            <a:endParaRPr lang="uk-UA" sz="4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8" y="1571612"/>
            <a:ext cx="900115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    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створюється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для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забезпечення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захисту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прав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та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дотримання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їхніх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обов'язків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належного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утримання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та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використання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спільного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майна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забезпечення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своєчасного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надходження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коштів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для 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сплати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всіх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платежів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передбачених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законодавством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та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статутними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документами.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створюється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як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непідприємницьке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товариство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! 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Об'єднання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є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неприбутковою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організацією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не 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має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на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меті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одержання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прибутку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для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його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розподілу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між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7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співвласниками</a:t>
            </a: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!</a:t>
            </a:r>
            <a:endParaRPr lang="uk-U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61975"/>
            <a:ext cx="8229600" cy="981075"/>
          </a:xfrm>
        </p:spPr>
        <p:txBody>
          <a:bodyPr/>
          <a:lstStyle/>
          <a:p>
            <a:r>
              <a:rPr lang="uk-UA" sz="42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Чи може бути створено одне ОСББ у кількох будинках?</a:t>
            </a:r>
            <a:endParaRPr lang="uk-UA" sz="4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4" y="1997839"/>
            <a:ext cx="871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одному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бути створено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тільки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одне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Власники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квартир та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двох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об’єднаних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спільною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прибудинковою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територією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елементами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благоустрою, 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обладнанням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інженерною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інфраструктурою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можуть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створити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одне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9" y="4337073"/>
            <a:ext cx="4572032" cy="2378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90537"/>
            <a:ext cx="8229600" cy="1266827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Господарче забезпечення    діяльності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46" y="2396677"/>
            <a:ext cx="5714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Господарче    забезпечення    діяльності    об’єднання   може здійснюватися власними силами об’єднання </a:t>
            </a: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(шляхом </a:t>
            </a:r>
            <a:r>
              <a:rPr lang="uk-UA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самозабезпе-чення</a:t>
            </a: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 </a:t>
            </a:r>
            <a:r>
              <a:rPr lang="uk-UA" sz="27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або шляхом залучення  на  договірних   засадах   суб’єктів господарювання.</a:t>
            </a:r>
            <a:endParaRPr lang="uk-UA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2500306"/>
            <a:ext cx="3285348" cy="292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4665"/>
            <a:ext cx="9144000" cy="1525575"/>
          </a:xfrm>
        </p:spPr>
        <p:txBody>
          <a:bodyPr/>
          <a:lstStyle/>
          <a:p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Створення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об'єднання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. </a:t>
            </a:r>
            <a:b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</a:b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Скликання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і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проведення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установчих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зборів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 </a:t>
            </a:r>
            <a:r>
              <a:rPr lang="ru-RU" sz="3600" b="1" kern="1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об'єднання</a:t>
            </a:r>
            <a:r>
              <a:rPr lang="ru-RU" sz="3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.</a:t>
            </a:r>
            <a:endParaRPr lang="uk-U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06" y="2389900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бути  створено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лише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власниками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квартир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багатоквартирному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(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). 	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	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Установчі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збори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об’єднання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у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новозбудованих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багатоквартирних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будинках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можуть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бути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проведені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після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державної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реєстрації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права 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власності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на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більше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половини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квартир 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нежитлових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приміщень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 такому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будинку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17541"/>
            <a:ext cx="8748712" cy="1096947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Основні етапи створення ОСББ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36339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створення ініціативної групи у будинку;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формування реєстру співвласників;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скликання установчих зборів;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проведення установчих зборів;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проведення письмового опитування (за потреби);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державна реєстрація ОСББ.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32" y="2262206"/>
            <a:ext cx="190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804" y="661975"/>
            <a:ext cx="8229600" cy="981075"/>
          </a:xfrm>
        </p:spPr>
        <p:txBody>
          <a:bodyPr/>
          <a:lstStyle/>
          <a:p>
            <a:r>
              <a:rPr lang="uk-UA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</a:rPr>
              <a:t>Скликання установчих зборів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2" y="6643734"/>
            <a:ext cx="714348" cy="21429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uk-UA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448857"/>
            <a:ext cx="550072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Для створення об'єднання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скликаються установчі збори. </a:t>
            </a:r>
          </a:p>
          <a:p>
            <a:pPr lvl="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873624"/>
              </a:buClr>
              <a:tabLst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	Скликання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установчих зборів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ініціативною групою, яка  складається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менш як з трьох власників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квартир або нежилих приміщень. 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rc_mi" descr="http://prootvet.ru/wp-content/uploads/2011/07/%D0%B1%D0%B5%D1%81%D0%BF%D0%BB%D0%B0%D1%82%D0%BD%D0%BE%D0%B5-%D0%BF%D1%80%D0%BE%D0%B4%D0%B2%D0%B8%D0%B6%D0%B5%D0%BD%D0%B8%D0%B5.jpg">
            <a:hlinkClick r:id="rId2"/>
          </p:cNvPr>
          <p:cNvPicPr/>
          <p:nvPr/>
        </p:nvPicPr>
        <p:blipFill>
          <a:blip r:embed="rId3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1928802"/>
            <a:ext cx="3643338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402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Diseño predeterminado</vt:lpstr>
      <vt:lpstr>Об’єднання співвласників багатоквартирного будинку (ОСББ)</vt:lpstr>
      <vt:lpstr>Правове регулювання</vt:lpstr>
      <vt:lpstr>Що таке ОСББ ?</vt:lpstr>
      <vt:lpstr>Мета створення ОСББ та його статус</vt:lpstr>
      <vt:lpstr>Чи може бути створено одне ОСББ у кількох будинках?</vt:lpstr>
      <vt:lpstr>Господарче забезпечення    діяльності ОСББ</vt:lpstr>
      <vt:lpstr>Створення об'єднання.  Скликання і проведення установчих зборів об'єднання.</vt:lpstr>
      <vt:lpstr>Основні етапи створення ОСББ</vt:lpstr>
      <vt:lpstr>Скликання установчих зборів</vt:lpstr>
      <vt:lpstr>Де знайти інформацію про співвласників?</vt:lpstr>
      <vt:lpstr>Повідомлення про проведення установчих зборів</vt:lpstr>
      <vt:lpstr>Проведення установчих зборів</vt:lpstr>
      <vt:lpstr>Порядок денний  установчих зборів</vt:lpstr>
      <vt:lpstr>Розрахунок голосів</vt:lpstr>
      <vt:lpstr>Виняток при розрахунку голосів</vt:lpstr>
      <vt:lpstr>Письмове опитування  співвласників</vt:lpstr>
      <vt:lpstr>Прийняття рішення</vt:lpstr>
      <vt:lpstr>Особливості голосування у разі створення ОСББ у кількох будинках</vt:lpstr>
      <vt:lpstr>Державна реєстрація ОСББ</vt:lpstr>
      <vt:lpstr>Презентация PowerPoint</vt:lpstr>
      <vt:lpstr>Наступні кроки:</vt:lpstr>
      <vt:lpstr>Дякую за увагу!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itsgoror@gmail.com</cp:lastModifiedBy>
  <cp:revision>694</cp:revision>
  <dcterms:created xsi:type="dcterms:W3CDTF">2010-05-23T14:28:12Z</dcterms:created>
  <dcterms:modified xsi:type="dcterms:W3CDTF">2017-07-12T08:13:02Z</dcterms:modified>
</cp:coreProperties>
</file>